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56" r:id="rId3"/>
    <p:sldId id="257" r:id="rId4"/>
    <p:sldId id="258"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77"/>
  </p:normalViewPr>
  <p:slideViewPr>
    <p:cSldViewPr snapToGrid="0" snapToObjects="1">
      <p:cViewPr varScale="1">
        <p:scale>
          <a:sx n="81" d="100"/>
          <a:sy n="81" d="100"/>
        </p:scale>
        <p:origin x="50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FFF03B03-299C-F049-9E40-22B8C3152A6A}" type="datetimeFigureOut">
              <a:rPr lang="en-GB" smtClean="0"/>
              <a:t>18/09/2017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185373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F03B03-299C-F049-9E40-22B8C3152A6A}" type="datetimeFigureOut">
              <a:rPr lang="en-GB" smtClean="0"/>
              <a:t>18/09/2017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68468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F03B03-299C-F049-9E40-22B8C3152A6A}" type="datetimeFigureOut">
              <a:rPr lang="en-GB" smtClean="0"/>
              <a:t>18/09/2017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25489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FFF03B03-299C-F049-9E40-22B8C3152A6A}" type="datetimeFigureOut">
              <a:rPr lang="en-GB" smtClean="0"/>
              <a:t>18/09/2017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36865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F03B03-299C-F049-9E40-22B8C3152A6A}" type="datetimeFigureOut">
              <a:rPr lang="en-GB" smtClean="0"/>
              <a:t>18/09/2017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493053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FFF03B03-299C-F049-9E40-22B8C3152A6A}" type="datetimeFigureOut">
              <a:rPr lang="en-GB" smtClean="0"/>
              <a:t>18/09/2017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754919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FFF03B03-299C-F049-9E40-22B8C3152A6A}" type="datetimeFigureOut">
              <a:rPr lang="en-GB" smtClean="0"/>
              <a:t>18/09/2017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396351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FF03B03-299C-F049-9E40-22B8C3152A6A}" type="datetimeFigureOut">
              <a:rPr lang="en-GB" smtClean="0"/>
              <a:t>18/09/2017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77616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F03B03-299C-F049-9E40-22B8C3152A6A}" type="datetimeFigureOut">
              <a:rPr lang="en-GB" smtClean="0"/>
              <a:t>18/09/2017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178844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03B03-299C-F049-9E40-22B8C3152A6A}" type="datetimeFigureOut">
              <a:rPr lang="en-GB" smtClean="0"/>
              <a:t>18/09/2017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5187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F03B03-299C-F049-9E40-22B8C3152A6A}" type="datetimeFigureOut">
              <a:rPr lang="en-GB" smtClean="0"/>
              <a:t>18/09/2017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B4FCFAE-E198-EB4A-AC38-EF0995CAD168}" type="slidenum">
              <a:rPr lang="en-GB" smtClean="0"/>
              <a:t>‹#›</a:t>
            </a:fld>
            <a:endParaRPr lang="en-GB"/>
          </a:p>
        </p:txBody>
      </p:sp>
    </p:spTree>
    <p:extLst>
      <p:ext uri="{BB962C8B-B14F-4D97-AF65-F5344CB8AC3E}">
        <p14:creationId xmlns:p14="http://schemas.microsoft.com/office/powerpoint/2010/main" val="129566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03B03-299C-F049-9E40-22B8C3152A6A}" type="datetimeFigureOut">
              <a:rPr lang="en-GB" smtClean="0"/>
              <a:t>18/09/2017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FCFAE-E198-EB4A-AC38-EF0995CAD168}" type="slidenum">
              <a:rPr lang="en-GB" smtClean="0"/>
              <a:t>‹#›</a:t>
            </a:fld>
            <a:endParaRPr lang="en-GB"/>
          </a:p>
        </p:txBody>
      </p:sp>
      <p:pic>
        <p:nvPicPr>
          <p:cNvPr id="8" name="Picture 7"/>
          <p:cNvPicPr>
            <a:picLocks noChangeAspect="1"/>
          </p:cNvPicPr>
          <p:nvPr userDrawn="1"/>
        </p:nvPicPr>
        <p:blipFill>
          <a:blip r:embed="rId13"/>
          <a:stretch>
            <a:fillRect/>
          </a:stretch>
        </p:blipFill>
        <p:spPr>
          <a:xfrm>
            <a:off x="10664944" y="5346215"/>
            <a:ext cx="1377712" cy="1375260"/>
          </a:xfrm>
          <a:prstGeom prst="rect">
            <a:avLst/>
          </a:prstGeom>
        </p:spPr>
      </p:pic>
    </p:spTree>
    <p:extLst>
      <p:ext uri="{BB962C8B-B14F-4D97-AF65-F5344CB8AC3E}">
        <p14:creationId xmlns:p14="http://schemas.microsoft.com/office/powerpoint/2010/main" val="1383087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extBox 3"/>
          <p:cNvSpPr txBox="1"/>
          <p:nvPr/>
        </p:nvSpPr>
        <p:spPr>
          <a:xfrm>
            <a:off x="879894" y="603849"/>
            <a:ext cx="5003321" cy="4154984"/>
          </a:xfrm>
          <a:prstGeom prst="rect">
            <a:avLst/>
          </a:prstGeom>
          <a:noFill/>
        </p:spPr>
        <p:txBody>
          <a:bodyPr wrap="square" rtlCol="0">
            <a:spAutoFit/>
          </a:bodyPr>
          <a:lstStyle/>
          <a:p>
            <a:r>
              <a:rPr lang="en-GB" sz="6600" b="1" dirty="0">
                <a:ln w="10160">
                  <a:solidFill>
                    <a:schemeClr val="tx1"/>
                  </a:solidFill>
                  <a:prstDash val="solid"/>
                </a:ln>
                <a:solidFill>
                  <a:srgbClr val="FFFFFF"/>
                </a:solidFill>
                <a:effectLst>
                  <a:glow rad="38100">
                    <a:schemeClr val="accent1">
                      <a:alpha val="40000"/>
                    </a:schemeClr>
                  </a:glow>
                  <a:outerShdw blurRad="38100" dist="22860" dir="5400000" algn="tl" rotWithShape="0">
                    <a:srgbClr val="000000">
                      <a:alpha val="30000"/>
                    </a:srgbClr>
                  </a:outerShdw>
                </a:effectLst>
                <a:latin typeface="Kimberley Black" charset="0"/>
                <a:ea typeface="Kimberley Black" charset="0"/>
                <a:cs typeface="Kimberley Black" charset="0"/>
              </a:rPr>
              <a:t>The basic anatomy of a 2-layer PCB</a:t>
            </a:r>
          </a:p>
        </p:txBody>
      </p:sp>
    </p:spTree>
    <p:extLst>
      <p:ext uri="{BB962C8B-B14F-4D97-AF65-F5344CB8AC3E}">
        <p14:creationId xmlns:p14="http://schemas.microsoft.com/office/powerpoint/2010/main" val="672813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11" name="Rectangle 10"/>
          <p:cNvSpPr/>
          <p:nvPr/>
        </p:nvSpPr>
        <p:spPr>
          <a:xfrm>
            <a:off x="493485" y="232228"/>
            <a:ext cx="3026091" cy="218316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GB" sz="1400" dirty="0">
                <a:solidFill>
                  <a:schemeClr val="tx1"/>
                </a:solidFill>
                <a:latin typeface="Kimberley Book" charset="0"/>
                <a:ea typeface="Kimberley Book" charset="0"/>
                <a:cs typeface="Kimberley Book" charset="0"/>
              </a:rPr>
              <a:t>Boards start life as a piece of ‘substrate’ coated on each side with a layer of copper</a:t>
            </a:r>
          </a:p>
          <a:p>
            <a:pPr marL="342900" indent="-342900">
              <a:buFont typeface="+mj-lt"/>
              <a:buAutoNum type="arabicPeriod"/>
            </a:pPr>
            <a:endParaRPr lang="en-GB" sz="1400" dirty="0">
              <a:solidFill>
                <a:schemeClr val="tx1"/>
              </a:solidFill>
              <a:latin typeface="Kimberley Book" charset="0"/>
              <a:ea typeface="Kimberley Book" charset="0"/>
              <a:cs typeface="Kimberley Book" charset="0"/>
            </a:endParaRPr>
          </a:p>
          <a:p>
            <a:pPr marL="342900" indent="-342900">
              <a:buFont typeface="+mj-lt"/>
              <a:buAutoNum type="arabicPeriod"/>
            </a:pPr>
            <a:r>
              <a:rPr lang="en-GB" sz="1400" dirty="0">
                <a:solidFill>
                  <a:schemeClr val="tx1"/>
                </a:solidFill>
                <a:latin typeface="Kimberley Book" charset="0"/>
                <a:ea typeface="Kimberley Book" charset="0"/>
                <a:cs typeface="Kimberley Book" charset="0"/>
              </a:rPr>
              <a:t>The copper is etched away to leave just the copper required for your circuit </a:t>
            </a:r>
            <a:r>
              <a:rPr lang="en-GB" dirty="0">
                <a:solidFill>
                  <a:schemeClr val="tx1"/>
                </a:solidFill>
                <a:latin typeface="Kimberley Book" charset="0"/>
                <a:ea typeface="Kimberley Book" charset="0"/>
                <a:cs typeface="Kimberley Book" charset="0"/>
              </a:rPr>
              <a:t> </a:t>
            </a:r>
          </a:p>
        </p:txBody>
      </p:sp>
      <p:sp>
        <p:nvSpPr>
          <p:cNvPr id="12" name="Rectangular Callout 11"/>
          <p:cNvSpPr/>
          <p:nvPr/>
        </p:nvSpPr>
        <p:spPr>
          <a:xfrm>
            <a:off x="4347713" y="5089585"/>
            <a:ext cx="3295291" cy="1604513"/>
          </a:xfrm>
          <a:prstGeom prst="wedgeRectCallout">
            <a:avLst>
              <a:gd name="adj1" fmla="val -41792"/>
              <a:gd name="adj2" fmla="val -71168"/>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3"/>
            </a:pPr>
            <a:r>
              <a:rPr lang="en-GB" sz="1400" dirty="0">
                <a:solidFill>
                  <a:schemeClr val="tx1"/>
                </a:solidFill>
                <a:latin typeface="Kimberley Book" charset="0"/>
                <a:ea typeface="Kimberley Book" charset="0"/>
                <a:cs typeface="Kimberley Book" charset="0"/>
              </a:rPr>
              <a:t>Holes are drilled through for through-hole components. These can be plated inside to improve electrical contact. These are called ‘dressed holes’</a:t>
            </a:r>
          </a:p>
        </p:txBody>
      </p:sp>
      <p:sp>
        <p:nvSpPr>
          <p:cNvPr id="13" name="Rectangular Callout 12"/>
          <p:cNvSpPr/>
          <p:nvPr/>
        </p:nvSpPr>
        <p:spPr>
          <a:xfrm>
            <a:off x="7884543" y="4476937"/>
            <a:ext cx="2484408" cy="1544301"/>
          </a:xfrm>
          <a:prstGeom prst="wedgeRectCallout">
            <a:avLst>
              <a:gd name="adj1" fmla="val -88890"/>
              <a:gd name="adj2" fmla="val -8774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4"/>
            </a:pPr>
            <a:r>
              <a:rPr lang="en-GB" sz="1400" dirty="0">
                <a:solidFill>
                  <a:schemeClr val="tx1"/>
                </a:solidFill>
                <a:latin typeface="Kimberley Book" charset="0"/>
                <a:ea typeface="Kimberley Book" charset="0"/>
                <a:cs typeface="Kimberley Book" charset="0"/>
              </a:rPr>
              <a:t>Dressed holes are surrounded by ‘annular rings’ of copper, again to improve electrical contact</a:t>
            </a:r>
          </a:p>
        </p:txBody>
      </p:sp>
      <p:sp>
        <p:nvSpPr>
          <p:cNvPr id="14" name="Rectangular Callout 13"/>
          <p:cNvSpPr/>
          <p:nvPr/>
        </p:nvSpPr>
        <p:spPr>
          <a:xfrm>
            <a:off x="9696090" y="2622431"/>
            <a:ext cx="2133600" cy="1656270"/>
          </a:xfrm>
          <a:prstGeom prst="wedgeRectCallout">
            <a:avLst>
              <a:gd name="adj1" fmla="val -44976"/>
              <a:gd name="adj2" fmla="val -102914"/>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5"/>
            </a:pPr>
            <a:r>
              <a:rPr lang="en-GB" sz="1400" dirty="0">
                <a:solidFill>
                  <a:schemeClr val="tx1"/>
                </a:solidFill>
                <a:latin typeface="Kimberley Book" charset="0"/>
                <a:ea typeface="Kimberley Book" charset="0"/>
                <a:cs typeface="Kimberley Book" charset="0"/>
              </a:rPr>
              <a:t>‘</a:t>
            </a:r>
            <a:r>
              <a:rPr lang="en-GB" sz="1400" dirty="0" err="1">
                <a:solidFill>
                  <a:schemeClr val="tx1"/>
                </a:solidFill>
                <a:latin typeface="Kimberley Book" charset="0"/>
                <a:ea typeface="Kimberley Book" charset="0"/>
                <a:cs typeface="Kimberley Book" charset="0"/>
              </a:rPr>
              <a:t>Vias</a:t>
            </a:r>
            <a:r>
              <a:rPr lang="en-GB" sz="1400" dirty="0">
                <a:solidFill>
                  <a:schemeClr val="tx1"/>
                </a:solidFill>
                <a:latin typeface="Kimberley Book" charset="0"/>
                <a:ea typeface="Kimberley Book" charset="0"/>
                <a:cs typeface="Kimberley Book" charset="0"/>
              </a:rPr>
              <a:t>’ (small dressed holes) are used to make connections between the two sides of the board </a:t>
            </a:r>
          </a:p>
        </p:txBody>
      </p:sp>
    </p:spTree>
    <p:extLst>
      <p:ext uri="{BB962C8B-B14F-4D97-AF65-F5344CB8AC3E}">
        <p14:creationId xmlns:p14="http://schemas.microsoft.com/office/powerpoint/2010/main" val="547989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Rectangular Callout 1"/>
          <p:cNvSpPr/>
          <p:nvPr/>
        </p:nvSpPr>
        <p:spPr>
          <a:xfrm>
            <a:off x="327804" y="207034"/>
            <a:ext cx="3381554" cy="2415396"/>
          </a:xfrm>
          <a:prstGeom prst="wedgeRectCallout">
            <a:avLst>
              <a:gd name="adj1" fmla="val 51984"/>
              <a:gd name="adj2" fmla="val 8442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6"/>
            </a:pPr>
            <a:r>
              <a:rPr lang="en-GB" sz="1400" dirty="0">
                <a:solidFill>
                  <a:schemeClr val="tx1"/>
                </a:solidFill>
                <a:latin typeface="Kimberley Book" charset="0"/>
                <a:ea typeface="Kimberley Book" charset="0"/>
                <a:cs typeface="Kimberley Book" charset="0"/>
              </a:rPr>
              <a:t>On this side of the board, a large zone of copper has been left to act as a ‘ground plane’. This provides for a common ground across the circuit.</a:t>
            </a:r>
          </a:p>
          <a:p>
            <a:pPr marL="342900" indent="-342900">
              <a:buFont typeface="+mj-lt"/>
              <a:buAutoNum type="arabicPeriod" startAt="6"/>
            </a:pPr>
            <a:endParaRPr lang="en-GB" sz="1400" dirty="0">
              <a:solidFill>
                <a:schemeClr val="tx1"/>
              </a:solidFill>
              <a:latin typeface="Kimberley Book" charset="0"/>
              <a:ea typeface="Kimberley Book" charset="0"/>
              <a:cs typeface="Kimberley Book" charset="0"/>
            </a:endParaRPr>
          </a:p>
          <a:p>
            <a:pPr marL="342900" indent="-342900">
              <a:buFont typeface="+mj-lt"/>
              <a:buAutoNum type="arabicPeriod" startAt="6"/>
            </a:pPr>
            <a:r>
              <a:rPr lang="en-GB" sz="1400" dirty="0">
                <a:solidFill>
                  <a:schemeClr val="tx1"/>
                </a:solidFill>
                <a:latin typeface="Kimberley Book" charset="0"/>
                <a:ea typeface="Kimberley Book" charset="0"/>
                <a:cs typeface="Kimberley Book" charset="0"/>
              </a:rPr>
              <a:t>Such zones can also be useful for heat dissipation</a:t>
            </a:r>
          </a:p>
        </p:txBody>
      </p:sp>
      <p:sp>
        <p:nvSpPr>
          <p:cNvPr id="4" name="Rectangular Callout 3"/>
          <p:cNvSpPr/>
          <p:nvPr/>
        </p:nvSpPr>
        <p:spPr>
          <a:xfrm>
            <a:off x="5400134" y="4917056"/>
            <a:ext cx="4416725" cy="1466491"/>
          </a:xfrm>
          <a:prstGeom prst="wedgeRectCallout">
            <a:avLst>
              <a:gd name="adj1" fmla="val -34505"/>
              <a:gd name="adj2" fmla="val -156324"/>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8"/>
            </a:pPr>
            <a:r>
              <a:rPr lang="en-GB" sz="1400" dirty="0">
                <a:solidFill>
                  <a:schemeClr val="tx1"/>
                </a:solidFill>
                <a:latin typeface="Kimberley Book" charset="0"/>
                <a:ea typeface="Kimberley Book" charset="0"/>
                <a:cs typeface="Kimberley Book" charset="0"/>
              </a:rPr>
              <a:t>Zones can be so good at dissipating heat that they can make it hard to solder. Here the annular ring is only partially connected to the ground plane in order to provide ‘thermal relief’</a:t>
            </a:r>
          </a:p>
        </p:txBody>
      </p:sp>
    </p:spTree>
    <p:extLst>
      <p:ext uri="{BB962C8B-B14F-4D97-AF65-F5344CB8AC3E}">
        <p14:creationId xmlns:p14="http://schemas.microsoft.com/office/powerpoint/2010/main" val="1991161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Rectangular Callout 1"/>
          <p:cNvSpPr/>
          <p:nvPr/>
        </p:nvSpPr>
        <p:spPr>
          <a:xfrm>
            <a:off x="586596" y="310551"/>
            <a:ext cx="2829464" cy="1725283"/>
          </a:xfrm>
          <a:prstGeom prst="wedgeRectCallout">
            <a:avLst>
              <a:gd name="adj1" fmla="val 44411"/>
              <a:gd name="adj2" fmla="val 10650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9"/>
            </a:pPr>
            <a:r>
              <a:rPr lang="en-GB" sz="1400" dirty="0">
                <a:solidFill>
                  <a:schemeClr val="tx1"/>
                </a:solidFill>
                <a:latin typeface="Kimberley Book" charset="0"/>
                <a:ea typeface="Kimberley Book" charset="0"/>
                <a:cs typeface="Kimberley Book" charset="0"/>
              </a:rPr>
              <a:t>‘Solder mask’ is added to protect the copper. It repels solder and can help prevent bridging when pads are close together. </a:t>
            </a:r>
          </a:p>
        </p:txBody>
      </p:sp>
      <p:sp>
        <p:nvSpPr>
          <p:cNvPr id="3" name="Rectangular Callout 2"/>
          <p:cNvSpPr/>
          <p:nvPr/>
        </p:nvSpPr>
        <p:spPr>
          <a:xfrm>
            <a:off x="6797615" y="4589253"/>
            <a:ext cx="3347049" cy="1811547"/>
          </a:xfrm>
          <a:prstGeom prst="wedgeRectCallout">
            <a:avLst>
              <a:gd name="adj1" fmla="val -30111"/>
              <a:gd name="adj2" fmla="val -99405"/>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10"/>
            </a:pPr>
            <a:r>
              <a:rPr lang="en-GB" sz="1400" dirty="0">
                <a:solidFill>
                  <a:schemeClr val="tx1"/>
                </a:solidFill>
                <a:latin typeface="Kimberley Book" charset="0"/>
                <a:ea typeface="Kimberley Book" charset="0"/>
                <a:cs typeface="Kimberley Book" charset="0"/>
              </a:rPr>
              <a:t>During manufacture, any exposed copper will be coated with a layer of solder (or gold!) to aid conductivity. HASL – Hot Air Solder Levelling – is a cheap and popular technique.</a:t>
            </a:r>
          </a:p>
        </p:txBody>
      </p:sp>
    </p:spTree>
    <p:extLst>
      <p:ext uri="{BB962C8B-B14F-4D97-AF65-F5344CB8AC3E}">
        <p14:creationId xmlns:p14="http://schemas.microsoft.com/office/powerpoint/2010/main" val="54267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Rectangular Callout 1"/>
          <p:cNvSpPr/>
          <p:nvPr/>
        </p:nvSpPr>
        <p:spPr>
          <a:xfrm>
            <a:off x="638355" y="517585"/>
            <a:ext cx="2898475" cy="1587260"/>
          </a:xfrm>
          <a:prstGeom prst="wedgeRectCallout">
            <a:avLst>
              <a:gd name="adj1" fmla="val 31548"/>
              <a:gd name="adj2" fmla="val 99457"/>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11"/>
            </a:pPr>
            <a:r>
              <a:rPr lang="en-GB" sz="1400" dirty="0">
                <a:solidFill>
                  <a:schemeClr val="tx1"/>
                </a:solidFill>
                <a:latin typeface="Kimberley Book" charset="0"/>
                <a:ea typeface="Kimberley Book" charset="0"/>
                <a:cs typeface="Kimberley Book" charset="0"/>
              </a:rPr>
              <a:t>Text and other component markers can be added with a ‘silk screen’ layer to aid assembly and debugging of the board</a:t>
            </a:r>
          </a:p>
        </p:txBody>
      </p:sp>
      <p:sp>
        <p:nvSpPr>
          <p:cNvPr id="3" name="Rectangular Callout 2"/>
          <p:cNvSpPr/>
          <p:nvPr/>
        </p:nvSpPr>
        <p:spPr>
          <a:xfrm>
            <a:off x="6452558" y="4658264"/>
            <a:ext cx="2777706" cy="1259457"/>
          </a:xfrm>
          <a:prstGeom prst="wedgeRectCallout">
            <a:avLst>
              <a:gd name="adj1" fmla="val -81703"/>
              <a:gd name="adj2" fmla="val -130651"/>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startAt="12"/>
            </a:pPr>
            <a:r>
              <a:rPr lang="en-GB" sz="1400" dirty="0">
                <a:solidFill>
                  <a:schemeClr val="tx1"/>
                </a:solidFill>
                <a:latin typeface="Kimberley Book" charset="0"/>
                <a:ea typeface="Kimberley Book" charset="0"/>
                <a:cs typeface="Kimberley Book" charset="0"/>
              </a:rPr>
              <a:t>Designs can also be added to improve the appearance of the PCB</a:t>
            </a:r>
          </a:p>
        </p:txBody>
      </p:sp>
    </p:spTree>
    <p:extLst>
      <p:ext uri="{BB962C8B-B14F-4D97-AF65-F5344CB8AC3E}">
        <p14:creationId xmlns:p14="http://schemas.microsoft.com/office/powerpoint/2010/main" val="714280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16147</TotalTime>
  <Words>277</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Kimberley Black</vt:lpstr>
      <vt:lpstr>Kimberley Book</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Gavin Gaunt</dc:creator>
  <cp:lastModifiedBy>Jeremy Poulter</cp:lastModifiedBy>
  <cp:revision>9</cp:revision>
  <dcterms:created xsi:type="dcterms:W3CDTF">2017-08-26T19:20:57Z</dcterms:created>
  <dcterms:modified xsi:type="dcterms:W3CDTF">2017-09-18T22:00:24Z</dcterms:modified>
</cp:coreProperties>
</file>